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1" r:id="rId2"/>
    <p:sldId id="382" r:id="rId3"/>
  </p:sldIdLst>
  <p:sldSz cx="9144000" cy="5143500" type="screen16x9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7">
          <p15:clr>
            <a:srgbClr val="A4A3A4"/>
          </p15:clr>
        </p15:guide>
        <p15:guide id="2" orient="horz" pos="2797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  <p15:guide id="5" pos="295">
          <p15:clr>
            <a:srgbClr val="A4A3A4"/>
          </p15:clr>
        </p15:guide>
        <p15:guide id="6" pos="5510">
          <p15:clr>
            <a:srgbClr val="A4A3A4"/>
          </p15:clr>
        </p15:guide>
        <p15:guide id="7" pos="4127">
          <p15:clr>
            <a:srgbClr val="A4A3A4"/>
          </p15:clr>
        </p15:guide>
        <p15:guide id="8" pos="3060">
          <p15:clr>
            <a:srgbClr val="A4A3A4"/>
          </p15:clr>
        </p15:guide>
        <p15:guide id="9" pos="1769">
          <p15:clr>
            <a:srgbClr val="A4A3A4"/>
          </p15:clr>
        </p15:guide>
        <p15:guide id="10" pos="1996">
          <p15:clr>
            <a:srgbClr val="A4A3A4"/>
          </p15:clr>
        </p15:guide>
        <p15:guide id="11" pos="3220">
          <p15:clr>
            <a:srgbClr val="A4A3A4"/>
          </p15:clr>
        </p15:guide>
        <p15:guide id="12" pos="39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7C80"/>
    <a:srgbClr val="F1F1F1"/>
    <a:srgbClr val="E3E3E3"/>
    <a:srgbClr val="D5D5D5"/>
    <a:srgbClr val="F1E0F3"/>
    <a:srgbClr val="E2C2E7"/>
    <a:srgbClr val="D4A3DA"/>
    <a:srgbClr val="C5FAD8"/>
    <a:srgbClr val="8BF5B1"/>
    <a:srgbClr val="FFD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5" autoAdjust="0"/>
    <p:restoredTop sz="92495" autoAdjust="0"/>
  </p:normalViewPr>
  <p:slideViewPr>
    <p:cSldViewPr snapToGrid="0" showGuides="1">
      <p:cViewPr varScale="1">
        <p:scale>
          <a:sx n="114" d="100"/>
          <a:sy n="114" d="100"/>
        </p:scale>
        <p:origin x="202" y="77"/>
      </p:cViewPr>
      <p:guideLst>
        <p:guide orient="horz" pos="487"/>
        <p:guide orient="horz" pos="2797"/>
        <p:guide orient="horz" pos="1620"/>
        <p:guide pos="2880"/>
        <p:guide pos="295"/>
        <p:guide pos="5510"/>
        <p:guide pos="4127"/>
        <p:guide pos="3060"/>
        <p:guide pos="1769"/>
        <p:guide pos="1996"/>
        <p:guide pos="3220"/>
        <p:guide pos="39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it-IT" sz="1200" dirty="0" smtClean="0"/>
              <a:t>Partite Nazionale Italiana - Ascolti TV e </a:t>
            </a:r>
            <a:r>
              <a:rPr lang="it-IT" sz="1200" dirty="0" err="1" smtClean="0"/>
              <a:t>Tweet</a:t>
            </a:r>
            <a:endParaRPr lang="it-IT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Unique Authors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cat>
            <c:strRef>
              <c:f>Sheet1!$A$2:$A$5</c:f>
              <c:strCache>
                <c:ptCount val="4"/>
                <c:pt idx="0">
                  <c:v>Belgio - Italia</c:v>
                </c:pt>
                <c:pt idx="1">
                  <c:v>Italia-Svezia</c:v>
                </c:pt>
                <c:pt idx="2">
                  <c:v>Italia-Irlanda</c:v>
                </c:pt>
                <c:pt idx="3">
                  <c:v>Italia-Spagna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46312</c:v>
                </c:pt>
                <c:pt idx="1">
                  <c:v>41056</c:v>
                </c:pt>
                <c:pt idx="2">
                  <c:v>29709</c:v>
                </c:pt>
                <c:pt idx="3">
                  <c:v>63300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Tweet</c:v>
                </c:pt>
              </c:strCache>
            </c:strRef>
          </c:tx>
          <c:spPr>
            <a:solidFill>
              <a:schemeClr val="accent5"/>
            </a:solidFill>
            <a:ln w="50800">
              <a:noFill/>
            </a:ln>
          </c:spPr>
          <c:invertIfNegative val="0"/>
          <c:dLbls>
            <c:dLbl>
              <c:idx val="0"/>
              <c:layout>
                <c:manualLayout>
                  <c:x val="-4.1880654644097428E-3"/>
                  <c:y val="0.115163147792706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92043642939931E-3"/>
                  <c:y val="0.11900191938579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Belgio - Italia</c:v>
                </c:pt>
                <c:pt idx="1">
                  <c:v>Italia-Svezia</c:v>
                </c:pt>
                <c:pt idx="2">
                  <c:v>Italia-Irlanda</c:v>
                </c:pt>
                <c:pt idx="3">
                  <c:v>Italia-Spagna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162938</c:v>
                </c:pt>
                <c:pt idx="1">
                  <c:v>143105</c:v>
                </c:pt>
                <c:pt idx="2">
                  <c:v>94676</c:v>
                </c:pt>
                <c:pt idx="3">
                  <c:v>261363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0609456"/>
        <c:axId val="590609848"/>
      </c:barChart>
      <c:catAx>
        <c:axId val="590609456"/>
        <c:scaling>
          <c:orientation val="minMax"/>
        </c:scaling>
        <c:delete val="0"/>
        <c:axPos val="b"/>
        <c:numFmt formatCode="d/m;@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200" b="1">
                <a:latin typeface="HelveticaNeueLT W1G 45 Lt" panose="020B0403020202020204" pitchFamily="34" charset="0"/>
              </a:defRPr>
            </a:pPr>
            <a:endParaRPr lang="it-IT"/>
          </a:p>
        </c:txPr>
        <c:crossAx val="590609848"/>
        <c:crosses val="autoZero"/>
        <c:auto val="0"/>
        <c:lblAlgn val="ctr"/>
        <c:lblOffset val="100"/>
        <c:noMultiLvlLbl val="0"/>
      </c:catAx>
      <c:valAx>
        <c:axId val="590609848"/>
        <c:scaling>
          <c:orientation val="minMax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HelveticaNeueLT W1G 45 Lt" panose="020B0403020202020204" pitchFamily="34" charset="0"/>
              </a:defRPr>
            </a:pPr>
            <a:endParaRPr lang="it-IT"/>
          </a:p>
        </c:txPr>
        <c:crossAx val="5906094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050"/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E5E0063F-FE2E-B14E-B2D3-450F96807D50}" type="datetimeFigureOut">
              <a:rPr lang="en-US" smtClean="0"/>
              <a:t>6/28/2016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0A13B91E-64DB-F548-9E10-CFEBA197601E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691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400B3A5-1CC5-4D9F-9D0C-8E9208992360}" type="datetimeFigureOut">
              <a:rPr lang="en-GB" smtClean="0"/>
              <a:t>28/06/2016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8525EC4-4158-45AF-AE7E-F4A6912DEEAD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62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90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2FC3-9F4B-4697-9584-30DF2E817C79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043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3923025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52982" y="1132430"/>
            <a:ext cx="3922713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8"/>
            <a:ext cx="0" cy="3308461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55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7"/>
            <a:ext cx="3923025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52982" y="1132428"/>
            <a:ext cx="3922713" cy="3308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1132428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7228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2845113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able Placeholder 11"/>
          <p:cNvSpPr>
            <a:spLocks noGrp="1"/>
          </p:cNvSpPr>
          <p:nvPr>
            <p:ph type="tbl" sz="quarter" idx="13"/>
          </p:nvPr>
        </p:nvSpPr>
        <p:spPr>
          <a:xfrm>
            <a:off x="3707905" y="1132428"/>
            <a:ext cx="4967784" cy="3308461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GB" dirty="0"/>
          </a:p>
        </p:txBody>
      </p:sp>
      <p:pic>
        <p:nvPicPr>
          <p:cNvPr id="13" name="Picture 12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08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2845113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3707904" y="1132428"/>
            <a:ext cx="4967784" cy="3308461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GB" dirty="0"/>
          </a:p>
        </p:txBody>
      </p:sp>
      <p:pic>
        <p:nvPicPr>
          <p:cNvPr id="12" name="Picture 11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19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&amp; Pic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3923025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1" y="4298097"/>
            <a:ext cx="4103688" cy="216073"/>
          </a:xfrm>
        </p:spPr>
        <p:txBody>
          <a:bodyPr/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6"/>
            <a:ext cx="0" cy="3093975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752982" y="1132430"/>
            <a:ext cx="3922713" cy="2878647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pic>
        <p:nvPicPr>
          <p:cNvPr id="14" name="Picture 13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792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&amp; Pic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7"/>
            <a:ext cx="3923025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1" y="4299682"/>
            <a:ext cx="4103688" cy="214486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6"/>
            <a:ext cx="0" cy="3093975"/>
          </a:xfrm>
          <a:prstGeom prst="line">
            <a:avLst/>
          </a:prstGeom>
          <a:ln w="12700">
            <a:solidFill>
              <a:schemeClr val="accent3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752982" y="1132430"/>
            <a:ext cx="3922713" cy="2878647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157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1132429"/>
            <a:ext cx="2484751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0842"/>
            <a:ext cx="2484438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3313120" y="1132430"/>
            <a:ext cx="2517775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3132938" y="1132430"/>
            <a:ext cx="1837" cy="330845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08344" y="1132430"/>
            <a:ext cx="0" cy="330845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7867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0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1" y="1132427"/>
            <a:ext cx="2484750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2428"/>
            <a:ext cx="2484438" cy="3308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132000" y="1125719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008400" y="1132428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3313120" y="1132430"/>
            <a:ext cx="2517775" cy="330211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19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&amp; Picture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1132429"/>
            <a:ext cx="2484751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0840"/>
            <a:ext cx="2484438" cy="2514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3313120" y="1132426"/>
            <a:ext cx="2517775" cy="2514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3132001" y="3938120"/>
            <a:ext cx="26988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008401" y="3938638"/>
            <a:ext cx="26672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7" name="Picture 16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072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174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&amp; pictures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1" y="1132427"/>
            <a:ext cx="2484750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2426"/>
            <a:ext cx="2484438" cy="25140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132000" y="1125715"/>
            <a:ext cx="0" cy="2733469"/>
          </a:xfrm>
          <a:prstGeom prst="line">
            <a:avLst/>
          </a:prstGeom>
          <a:ln w="12700">
            <a:solidFill>
              <a:schemeClr val="bg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008400" y="1132427"/>
            <a:ext cx="0" cy="2733469"/>
          </a:xfrm>
          <a:prstGeom prst="line">
            <a:avLst/>
          </a:prstGeom>
          <a:ln w="12700">
            <a:solidFill>
              <a:schemeClr val="bg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3313120" y="1132426"/>
            <a:ext cx="2517775" cy="25140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3132001" y="3938120"/>
            <a:ext cx="26988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008401" y="3938638"/>
            <a:ext cx="26672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651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931417"/>
            <a:ext cx="1836000" cy="1509473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847818" y="2931790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4721317" y="2931788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595600" y="1131636"/>
            <a:ext cx="0" cy="1656138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847200" y="1131631"/>
            <a:ext cx="0" cy="1656143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73394" y="1132427"/>
            <a:ext cx="0" cy="1655347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8"/>
          <p:cNvSpPr>
            <a:spLocks noGrp="1"/>
          </p:cNvSpPr>
          <p:nvPr>
            <p:ph sz="quarter" idx="15"/>
          </p:nvPr>
        </p:nvSpPr>
        <p:spPr>
          <a:xfrm>
            <a:off x="2594815" y="2931788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716463" y="1131635"/>
            <a:ext cx="0" cy="1656139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611560" y="1130840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1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2747797" y="1132425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2" name="Picture Placeholder 19"/>
          <p:cNvSpPr>
            <a:spLocks noGrp="1"/>
          </p:cNvSpPr>
          <p:nvPr>
            <p:ph type="pic" sz="quarter" idx="18"/>
          </p:nvPr>
        </p:nvSpPr>
        <p:spPr>
          <a:xfrm>
            <a:off x="4884034" y="1132425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3" name="Picture Placeholder 19"/>
          <p:cNvSpPr>
            <a:spLocks noGrp="1"/>
          </p:cNvSpPr>
          <p:nvPr>
            <p:ph type="pic" sz="quarter" idx="19"/>
          </p:nvPr>
        </p:nvSpPr>
        <p:spPr>
          <a:xfrm>
            <a:off x="7020272" y="1123378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pic>
        <p:nvPicPr>
          <p:cNvPr id="25" name="Picture 24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026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Squar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68000" y="468491"/>
            <a:ext cx="4212000" cy="42081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12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32428"/>
            <a:ext cx="3599954" cy="2878152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40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Hexagon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ChangeAspect="1"/>
          </p:cNvSpPr>
          <p:nvPr userDrawn="1"/>
        </p:nvSpPr>
        <p:spPr bwMode="auto">
          <a:xfrm>
            <a:off x="480666" y="300121"/>
            <a:ext cx="3959225" cy="4576231"/>
          </a:xfrm>
          <a:custGeom>
            <a:avLst/>
            <a:gdLst>
              <a:gd name="T0" fmla="*/ 2460 w 2460"/>
              <a:gd name="T1" fmla="*/ 2132 h 2846"/>
              <a:gd name="T2" fmla="*/ 2460 w 2460"/>
              <a:gd name="T3" fmla="*/ 709 h 2846"/>
              <a:gd name="T4" fmla="*/ 1230 w 2460"/>
              <a:gd name="T5" fmla="*/ 0 h 2846"/>
              <a:gd name="T6" fmla="*/ 0 w 2460"/>
              <a:gd name="T7" fmla="*/ 709 h 2846"/>
              <a:gd name="T8" fmla="*/ 0 w 2460"/>
              <a:gd name="T9" fmla="*/ 2132 h 2846"/>
              <a:gd name="T10" fmla="*/ 1230 w 2460"/>
              <a:gd name="T11" fmla="*/ 2846 h 2846"/>
              <a:gd name="T12" fmla="*/ 2460 w 2460"/>
              <a:gd name="T13" fmla="*/ 2132 h 2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60" h="2846">
                <a:moveTo>
                  <a:pt x="2460" y="2132"/>
                </a:moveTo>
                <a:lnTo>
                  <a:pt x="2460" y="709"/>
                </a:lnTo>
                <a:lnTo>
                  <a:pt x="1230" y="0"/>
                </a:lnTo>
                <a:lnTo>
                  <a:pt x="0" y="709"/>
                </a:lnTo>
                <a:lnTo>
                  <a:pt x="0" y="2132"/>
                </a:lnTo>
                <a:lnTo>
                  <a:pt x="1230" y="2846"/>
                </a:lnTo>
                <a:lnTo>
                  <a:pt x="2460" y="2132"/>
                </a:lnTo>
                <a:close/>
              </a:path>
            </a:pathLst>
          </a:custGeom>
          <a:solidFill>
            <a:srgbClr val="1B2A56"/>
          </a:solidFill>
          <a:ln w="9525">
            <a:noFill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76805"/>
            <a:ext cx="3384376" cy="2589890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26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Circl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 userDrawn="1"/>
        </p:nvSpPr>
        <p:spPr>
          <a:xfrm>
            <a:off x="468000" y="483518"/>
            <a:ext cx="4212000" cy="42081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492631"/>
            <a:ext cx="3528392" cy="2158241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45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Octagon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 noChangeAspect="1"/>
          </p:cNvSpPr>
          <p:nvPr userDrawn="1"/>
        </p:nvSpPr>
        <p:spPr bwMode="auto">
          <a:xfrm>
            <a:off x="468319" y="556700"/>
            <a:ext cx="3995737" cy="3993627"/>
          </a:xfrm>
          <a:custGeom>
            <a:avLst/>
            <a:gdLst>
              <a:gd name="T0" fmla="*/ 1782 w 2517"/>
              <a:gd name="T1" fmla="*/ 0 h 2518"/>
              <a:gd name="T2" fmla="*/ 741 w 2517"/>
              <a:gd name="T3" fmla="*/ 0 h 2518"/>
              <a:gd name="T4" fmla="*/ 0 w 2517"/>
              <a:gd name="T5" fmla="*/ 736 h 2518"/>
              <a:gd name="T6" fmla="*/ 0 w 2517"/>
              <a:gd name="T7" fmla="*/ 1776 h 2518"/>
              <a:gd name="T8" fmla="*/ 741 w 2517"/>
              <a:gd name="T9" fmla="*/ 2518 h 2518"/>
              <a:gd name="T10" fmla="*/ 1782 w 2517"/>
              <a:gd name="T11" fmla="*/ 2518 h 2518"/>
              <a:gd name="T12" fmla="*/ 2517 w 2517"/>
              <a:gd name="T13" fmla="*/ 1776 h 2518"/>
              <a:gd name="T14" fmla="*/ 2517 w 2517"/>
              <a:gd name="T15" fmla="*/ 736 h 2518"/>
              <a:gd name="T16" fmla="*/ 1782 w 2517"/>
              <a:gd name="T17" fmla="*/ 0 h 2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7" h="2518">
                <a:moveTo>
                  <a:pt x="1782" y="0"/>
                </a:moveTo>
                <a:lnTo>
                  <a:pt x="741" y="0"/>
                </a:lnTo>
                <a:lnTo>
                  <a:pt x="0" y="736"/>
                </a:lnTo>
                <a:lnTo>
                  <a:pt x="0" y="1776"/>
                </a:lnTo>
                <a:lnTo>
                  <a:pt x="741" y="2518"/>
                </a:lnTo>
                <a:lnTo>
                  <a:pt x="1782" y="2518"/>
                </a:lnTo>
                <a:lnTo>
                  <a:pt x="2517" y="1776"/>
                </a:lnTo>
                <a:lnTo>
                  <a:pt x="2517" y="736"/>
                </a:lnTo>
                <a:lnTo>
                  <a:pt x="1782" y="0"/>
                </a:lnTo>
                <a:close/>
              </a:path>
            </a:pathLst>
          </a:custGeom>
          <a:solidFill>
            <a:srgbClr val="1B2A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420688"/>
            <a:ext cx="3312368" cy="2302124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185" y="0"/>
            <a:ext cx="6114815" cy="5143500"/>
          </a:xfrm>
          <a:prstGeom prst="rect">
            <a:avLst/>
          </a:prstGeom>
        </p:spPr>
      </p:pic>
      <p:pic>
        <p:nvPicPr>
          <p:cNvPr id="7" name="Picture 6" descr="GroupM Logo Full Colour Blue Positive CMYK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196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841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590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Light pictur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  <p:pic>
        <p:nvPicPr>
          <p:cNvPr id="7" name="Picture 6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130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Dark pictur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979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r>
              <a:rPr lang="it-IT" i="1" dirty="0" smtClean="0">
                <a:solidFill>
                  <a:schemeClr val="bg2"/>
                </a:solidFill>
              </a:rPr>
              <a:t>Fonte: elaborazioni GroupM Research&amp;Insight su dati IFPI Digital Music Report 2015</a:t>
            </a:r>
          </a:p>
          <a:p>
            <a:endParaRPr lang="en-GB" sz="700" dirty="0"/>
          </a:p>
        </p:txBody>
      </p:sp>
      <p:pic>
        <p:nvPicPr>
          <p:cNvPr id="10" name="Picture 9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89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ne column - White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979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pic>
        <p:nvPicPr>
          <p:cNvPr id="10" name="Picture 9" descr="GroupM Logo Full Colour Blue Negative CMYK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650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ne column - Blue - NO LOG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959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 -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273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287736"/>
            <a:ext cx="8207688" cy="80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132427"/>
            <a:ext cx="8207688" cy="3308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24128" y="4767267"/>
            <a:ext cx="1080120" cy="27384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DB922FC3-9F4B-4697-9584-30DF2E817C79}" type="datetime1">
              <a:rPr lang="en-GB" smtClean="0"/>
              <a:t>28/06/2016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3608" y="4767267"/>
            <a:ext cx="4608512" cy="27384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8" name="Rectangle 29"/>
          <p:cNvSpPr/>
          <p:nvPr userDrawn="1"/>
        </p:nvSpPr>
        <p:spPr>
          <a:xfrm>
            <a:off x="370822" y="4910510"/>
            <a:ext cx="58650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75000"/>
                  </a:schemeClr>
                </a:solidFill>
              </a:rPr>
              <a:t>Confidential and proprietary information of GroupM. Any unauthorized reproduction prohibited.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4706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82" r:id="rId6"/>
    <p:sldLayoutId id="2147483663" r:id="rId7"/>
    <p:sldLayoutId id="2147483681" r:id="rId8"/>
    <p:sldLayoutId id="2147483683" r:id="rId9"/>
    <p:sldLayoutId id="2147483680" r:id="rId10"/>
    <p:sldLayoutId id="2147483664" r:id="rId11"/>
    <p:sldLayoutId id="2147483665" r:id="rId12"/>
    <p:sldLayoutId id="2147483678" r:id="rId13"/>
    <p:sldLayoutId id="2147483679" r:id="rId14"/>
    <p:sldLayoutId id="2147483673" r:id="rId15"/>
    <p:sldLayoutId id="2147483674" r:id="rId16"/>
    <p:sldLayoutId id="2147483666" r:id="rId17"/>
    <p:sldLayoutId id="2147483667" r:id="rId18"/>
    <p:sldLayoutId id="2147483675" r:id="rId19"/>
    <p:sldLayoutId id="2147483676" r:id="rId20"/>
    <p:sldLayoutId id="2147483677" r:id="rId21"/>
    <p:sldLayoutId id="2147483651" r:id="rId22"/>
    <p:sldLayoutId id="2147483670" r:id="rId23"/>
    <p:sldLayoutId id="2147483671" r:id="rId24"/>
    <p:sldLayoutId id="2147483672" r:id="rId25"/>
    <p:sldLayoutId id="2147483668" r:id="rId26"/>
    <p:sldLayoutId id="2147483684" r:id="rId27"/>
    <p:sldLayoutId id="2147483669" r:id="rId2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176213" indent="-176213" algn="l" defTabSz="914400" rtl="0" eaLnBrk="1" latinLnBrk="0" hangingPunct="1">
        <a:spcBef>
          <a:spcPct val="20000"/>
        </a:spcBef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360363" indent="-184150" algn="l" defTabSz="914400" rtl="0" eaLnBrk="1" latinLnBrk="0" hangingPunct="1">
        <a:spcBef>
          <a:spcPct val="20000"/>
        </a:spcBef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76213" indent="-176213" algn="l" defTabSz="914400" rtl="0" eaLnBrk="1" latinLnBrk="0" hangingPunct="1">
        <a:spcBef>
          <a:spcPts val="1200"/>
        </a:spcBef>
        <a:buFont typeface="+mj-lt"/>
        <a:buAutoNum type="arabicParenR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6213" indent="-176213" algn="l" defTabSz="914400" rtl="0" eaLnBrk="1" latinLnBrk="0" hangingPunct="1">
        <a:spcBef>
          <a:spcPts val="1200"/>
        </a:spcBef>
        <a:buFont typeface="+mj-lt"/>
        <a:buAutoNum type="alphaLcParenR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219497"/>
            <a:ext cx="5352123" cy="412352"/>
          </a:xfrm>
        </p:spPr>
        <p:txBody>
          <a:bodyPr/>
          <a:lstStyle/>
          <a:p>
            <a:r>
              <a:rPr lang="it-IT" b="0" cap="none" dirty="0" smtClean="0">
                <a:latin typeface="HelveticaNeueLT W1G 65 Md" panose="020B0604020202020204" pitchFamily="34" charset="0"/>
              </a:rPr>
              <a:t>Gli Europei con GroupM</a:t>
            </a:r>
            <a:endParaRPr lang="it-IT" sz="1000" b="0" dirty="0">
              <a:latin typeface="HelveticaNeueLT W1G 45 Lt" panose="020B0403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B888B-BD74-4ACA-ADB1-AA39F6ABFC05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Rettangolo 5"/>
          <p:cNvSpPr/>
          <p:nvPr/>
        </p:nvSpPr>
        <p:spPr>
          <a:xfrm>
            <a:off x="374102" y="980535"/>
            <a:ext cx="8113810" cy="2758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Partita non tra le favorite, la nostra Nazionale è arrivata agli ottavi e ad attenderla un </a:t>
            </a:r>
            <a:r>
              <a:rPr lang="it-IT" sz="1050" b="1" dirty="0" smtClean="0">
                <a:ea typeface="+mj-ea"/>
                <a:cs typeface="+mj-cs"/>
              </a:rPr>
              <a:t>duro confronto</a:t>
            </a:r>
            <a:r>
              <a:rPr lang="it-IT" sz="1050" dirty="0" smtClean="0">
                <a:ea typeface="+mj-ea"/>
                <a:cs typeface="+mj-cs"/>
              </a:rPr>
              <a:t>. L’impresa di battere la Spagna è riuscita. I due goal inflitti alle «furie rosse» e la vittoria finale ha ripagato gli Azzurri e soprattutto la squadra voluta da Antonio Conte. Tantissimi i </a:t>
            </a:r>
            <a:r>
              <a:rPr lang="it-IT" sz="1050" b="1" dirty="0" smtClean="0">
                <a:ea typeface="+mj-ea"/>
                <a:cs typeface="+mj-cs"/>
              </a:rPr>
              <a:t>telespettatori</a:t>
            </a:r>
            <a:r>
              <a:rPr lang="it-IT" sz="1050" dirty="0" smtClean="0">
                <a:ea typeface="+mj-ea"/>
                <a:cs typeface="+mj-cs"/>
              </a:rPr>
              <a:t> davanti al televisore (</a:t>
            </a:r>
            <a:r>
              <a:rPr lang="it-IT" sz="1050" b="1" dirty="0" smtClean="0">
                <a:ea typeface="+mj-ea"/>
                <a:cs typeface="+mj-cs"/>
              </a:rPr>
              <a:t>17.8mio</a:t>
            </a:r>
            <a:r>
              <a:rPr lang="it-IT" sz="1050" dirty="0" smtClean="0">
                <a:ea typeface="+mj-ea"/>
                <a:cs typeface="+mj-cs"/>
              </a:rPr>
              <a:t>-share 79,4%) che si sono divisi tra Rai 1 (14.3mio-64,2%) e Rai 4 (800mila-3,4%), ma anche su Sky Sport1 (1.9mio-8,4%), Sky Calcio1 (343mila-1,5</a:t>
            </a:r>
            <a:r>
              <a:rPr lang="it-IT" sz="1050" dirty="0">
                <a:ea typeface="+mj-ea"/>
                <a:cs typeface="+mj-cs"/>
              </a:rPr>
              <a:t>%), Sky Sport Mix (</a:t>
            </a:r>
            <a:r>
              <a:rPr lang="it-IT" sz="1050" dirty="0" smtClean="0">
                <a:ea typeface="+mj-ea"/>
                <a:cs typeface="+mj-cs"/>
              </a:rPr>
              <a:t>311mila-1,4) e Sky Supercalcio (132mila-0,6%). Su Twitter impazzano i commenti che rispetto alle precedenti partite esplodono superando i 260mila tweet. Finora solo la partita d’esordio contro il Belgio aveva raggiunto la già ragguardevole soglia dei 163mila tweet (Nielsen Social TV).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Alle 21.00 scendono in campo Inghilterra e la sorprendente Islanda che si guadagna l’accesso ai quarti di finale. Trasmessa sia da Rai che da Sky, registra più di 9.0mio di telespettatori e una share che sfiora il 37%. Gli appassionati si trovano su Rai 1 (7.2mio-29,2%), su Rai 4 (645mila-2,6%), su Sky Sport1(903mila-3,7%), su Sky Calcio1 (217mila-0,9%) e su Sky Supercalcio (102mila-0,4%). 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Per le squadre arrivate ai quarti di finale il sogno continua e soprattutto continua per l’Italia che sabato 2 luglio dovrà affrontare la Germania…un’altra sfida (im)possibile?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861" y="184105"/>
            <a:ext cx="1219088" cy="609545"/>
          </a:xfrm>
          <a:prstGeom prst="rect">
            <a:avLst/>
          </a:prstGeom>
        </p:spPr>
      </p:pic>
      <p:sp>
        <p:nvSpPr>
          <p:cNvPr id="20" name="TextBox 4"/>
          <p:cNvSpPr txBox="1"/>
          <p:nvPr/>
        </p:nvSpPr>
        <p:spPr>
          <a:xfrm>
            <a:off x="467544" y="4826755"/>
            <a:ext cx="6847657" cy="1274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600"/>
              </a:spcAft>
            </a:pPr>
            <a:r>
              <a:rPr lang="it-IT" sz="800" i="1" dirty="0">
                <a:solidFill>
                  <a:prstClr val="white">
                    <a:lumMod val="50000"/>
                  </a:prstClr>
                </a:solidFill>
              </a:rPr>
              <a:t>Fonte: elaborazioni GroupM su dati Auditel – target individui </a:t>
            </a:r>
            <a:r>
              <a:rPr lang="it-IT" sz="800" i="1" dirty="0" smtClean="0">
                <a:solidFill>
                  <a:prstClr val="white">
                    <a:lumMod val="50000"/>
                  </a:prstClr>
                </a:solidFill>
              </a:rPr>
              <a:t>con ospiti</a:t>
            </a:r>
            <a:endParaRPr lang="it-IT" sz="800" i="1" dirty="0">
              <a:solidFill>
                <a:prstClr val="white">
                  <a:lumMod val="50000"/>
                </a:prstClr>
              </a:solidFill>
            </a:endParaRPr>
          </a:p>
          <a:p>
            <a:pPr>
              <a:spcAft>
                <a:spcPts val="600"/>
              </a:spcAft>
            </a:pPr>
            <a:endParaRPr lang="it-IT" sz="800" i="1" dirty="0" smtClean="0">
              <a:solidFill>
                <a:prstClr val="white">
                  <a:lumMod val="50000"/>
                </a:prstClr>
              </a:solidFill>
            </a:endParaRPr>
          </a:p>
          <a:p>
            <a:pPr>
              <a:spcAft>
                <a:spcPts val="600"/>
              </a:spcAft>
            </a:pPr>
            <a:endParaRPr lang="it-IT" sz="800" i="1" dirty="0" smtClean="0">
              <a:solidFill>
                <a:srgbClr val="B9B9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04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00703" y="1775404"/>
            <a:ext cx="6300681" cy="2663107"/>
          </a:xfrm>
          <a:prstGeom prst="rect">
            <a:avLst/>
          </a:prstGeom>
          <a:solidFill>
            <a:srgbClr val="EAEAEA">
              <a:alpha val="58039"/>
            </a:srgbClr>
          </a:solidFill>
          <a:ln w="12700">
            <a:solidFill>
              <a:srgbClr val="BFBFBF">
                <a:alpha val="149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62" y="194296"/>
            <a:ext cx="6159731" cy="370632"/>
          </a:xfrm>
        </p:spPr>
        <p:txBody>
          <a:bodyPr/>
          <a:lstStyle/>
          <a:p>
            <a:r>
              <a:rPr lang="it-IT" sz="1800" cap="none" dirty="0" smtClean="0">
                <a:latin typeface="HelveticaNeueLT W1G 45 Lt" panose="020B0403020202020204" pitchFamily="34" charset="0"/>
              </a:rPr>
              <a:t>Europei 2016</a:t>
            </a:r>
            <a:endParaRPr lang="it-IT" sz="1800" cap="none" dirty="0">
              <a:latin typeface="HelveticaNeueLT W1G 45 Lt" panose="020B0403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B888B-BD74-4ACA-ADB1-AA39F6ABFC05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273695"/>
              </p:ext>
            </p:extLst>
          </p:nvPr>
        </p:nvGraphicFramePr>
        <p:xfrm>
          <a:off x="46721" y="1052095"/>
          <a:ext cx="9097279" cy="330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9038" y="4827590"/>
            <a:ext cx="7295074" cy="15981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800" i="1" dirty="0">
                <a:solidFill>
                  <a:schemeClr val="bg1">
                    <a:lumMod val="50000"/>
                  </a:schemeClr>
                </a:solidFill>
              </a:rPr>
              <a:t>Fonte: Elaborazione Groupm su dati </a:t>
            </a:r>
            <a:r>
              <a:rPr lang="it-IT" sz="800" i="1" dirty="0" smtClean="0">
                <a:solidFill>
                  <a:schemeClr val="bg1">
                    <a:lumMod val="50000"/>
                  </a:schemeClr>
                </a:solidFill>
              </a:rPr>
              <a:t>Auditel e  Nielsen Social </a:t>
            </a:r>
            <a:endParaRPr lang="it-IT" sz="8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00703" y="1750446"/>
            <a:ext cx="878312" cy="1959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600"/>
              </a:spcAft>
            </a:pPr>
            <a:r>
              <a:rPr lang="it-IT" sz="1200" dirty="0" smtClean="0">
                <a:latin typeface="+mj-lt"/>
              </a:rPr>
              <a:t>Fase gironi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1254796" y="2090874"/>
            <a:ext cx="1168653" cy="4963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AMR= 18.9mio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Share = 64,3%</a:t>
            </a:r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3322764" y="2090874"/>
            <a:ext cx="1168653" cy="4963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AMR= 13.8mio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Share = 70,5%</a:t>
            </a:r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5437453" y="2090874"/>
            <a:ext cx="1168653" cy="4963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AMR= 17.7mio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Share = 63,5%</a:t>
            </a:r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7625561" y="1371379"/>
            <a:ext cx="1168653" cy="4963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AMR= 17.8mio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</a:rPr>
              <a:t>Share = 79,4%</a:t>
            </a:r>
            <a:endParaRPr lang="it-IT" sz="1100" dirty="0">
              <a:solidFill>
                <a:schemeClr val="bg1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479" y="1042367"/>
            <a:ext cx="492924" cy="489453"/>
          </a:xfrm>
          <a:prstGeom prst="rect">
            <a:avLst/>
          </a:prstGeom>
        </p:spPr>
      </p:pic>
      <p:pic>
        <p:nvPicPr>
          <p:cNvPr id="17" name="Immagin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6838" y="941525"/>
            <a:ext cx="1046611" cy="810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oupM_PowerPoint template-EDIT">
  <a:themeElements>
    <a:clrScheme name="GroupM Colours">
      <a:dk1>
        <a:srgbClr val="0A2657"/>
      </a:dk1>
      <a:lt1>
        <a:sysClr val="window" lastClr="FFFFFF"/>
      </a:lt1>
      <a:dk2>
        <a:srgbClr val="000000"/>
      </a:dk2>
      <a:lt2>
        <a:srgbClr val="B9B9B9"/>
      </a:lt2>
      <a:accent1>
        <a:srgbClr val="0A2657"/>
      </a:accent1>
      <a:accent2>
        <a:srgbClr val="0080FF"/>
      </a:accent2>
      <a:accent3>
        <a:srgbClr val="FFB22B"/>
      </a:accent3>
      <a:accent4>
        <a:srgbClr val="FF4A31"/>
      </a:accent4>
      <a:accent5>
        <a:srgbClr val="0FB44B"/>
      </a:accent5>
      <a:accent6>
        <a:srgbClr val="B766C2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t" anchorCtr="0"/>
      <a:lstStyle>
        <a:defPPr algn="l">
          <a:defRPr sz="12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spcAft>
            <a:spcPts val="600"/>
          </a:spcAft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75FE9768-3F69-45DF-97F9-95FE859A095B}" vid="{8DAD7AAD-71B1-4948-B535-343EC37711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GroupM_PowerPoint template</Template>
  <TotalTime>6520</TotalTime>
  <Words>315</Words>
  <Application>Microsoft Office PowerPoint</Application>
  <PresentationFormat>Presentazione su schermo (16:9)</PresentationFormat>
  <Paragraphs>21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HelveticaNeueLT W1G 45 Lt</vt:lpstr>
      <vt:lpstr>HelveticaNeueLT W1G 65 Md</vt:lpstr>
      <vt:lpstr>GroupM_PowerPoint template-EDIT</vt:lpstr>
      <vt:lpstr>Gli Europei con GroupM</vt:lpstr>
      <vt:lpstr>Europei 2016</vt:lpstr>
    </vt:vector>
  </TitlesOfParts>
  <Manager/>
  <Company>Operandi Limited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</dc:title>
  <dc:subject/>
  <dc:creator>Paola Battaglia</dc:creator>
  <cp:keywords/>
  <dc:description/>
  <cp:lastModifiedBy>Paola Maffezzoni</cp:lastModifiedBy>
  <cp:revision>472</cp:revision>
  <cp:lastPrinted>2016-06-27T11:46:15Z</cp:lastPrinted>
  <dcterms:created xsi:type="dcterms:W3CDTF">2015-07-09T11:46:31Z</dcterms:created>
  <dcterms:modified xsi:type="dcterms:W3CDTF">2016-06-28T12:41:44Z</dcterms:modified>
  <cp:category/>
</cp:coreProperties>
</file>